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82" r:id="rId4"/>
    <p:sldId id="278" r:id="rId5"/>
    <p:sldId id="257" r:id="rId6"/>
    <p:sldId id="340" r:id="rId7"/>
    <p:sldId id="341" r:id="rId8"/>
    <p:sldId id="342" r:id="rId9"/>
    <p:sldId id="343" r:id="rId10"/>
    <p:sldId id="344" r:id="rId11"/>
    <p:sldId id="346" r:id="rId12"/>
    <p:sldId id="347" r:id="rId13"/>
    <p:sldId id="266" r:id="rId14"/>
    <p:sldId id="269" r:id="rId15"/>
    <p:sldId id="348" r:id="rId16"/>
    <p:sldId id="349" r:id="rId17"/>
    <p:sldId id="258" r:id="rId18"/>
    <p:sldId id="259" r:id="rId19"/>
    <p:sldId id="290" r:id="rId20"/>
    <p:sldId id="264" r:id="rId21"/>
    <p:sldId id="291" r:id="rId22"/>
    <p:sldId id="292" r:id="rId23"/>
    <p:sldId id="267" r:id="rId24"/>
    <p:sldId id="272" r:id="rId25"/>
    <p:sldId id="293" r:id="rId26"/>
    <p:sldId id="294" r:id="rId27"/>
    <p:sldId id="295" r:id="rId28"/>
    <p:sldId id="296" r:id="rId29"/>
    <p:sldId id="287" r:id="rId30"/>
    <p:sldId id="268" r:id="rId31"/>
    <p:sldId id="273" r:id="rId32"/>
    <p:sldId id="317" r:id="rId3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68318-4477-4B18-9E07-299945A92F3E}" v="36" dt="2024-09-23T07:40:2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72" d="100"/>
          <a:sy n="72" d="100"/>
        </p:scale>
        <p:origin x="88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5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CB16-0251-4C45-B76C-1330BD222B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2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5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3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 er fra</a:t>
            </a:r>
            <a:r>
              <a:rPr lang="nb-NO" baseline="0" dirty="0"/>
              <a:t> </a:t>
            </a:r>
            <a:r>
              <a:rPr lang="nb-NO" dirty="0"/>
              <a:t>Rosa 4 studien</a:t>
            </a:r>
            <a:r>
              <a:rPr lang="nb-NO" baseline="0" dirty="0"/>
              <a:t> (Åsne Bakke).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84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9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2F08-9B33-4730-99F8-F38A36FEE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3C1C12-4086-4271-8709-6D259953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EF33D3-FA12-44F6-87F1-15B620C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35B935-DD2B-4BF1-8E7D-F30DB5C8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F2640-83FF-459D-9162-2053A7D8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0C726-31C8-4FDA-8149-F9D062F0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14979-CC01-48E9-BB3A-AF029A69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40D8A4-11DE-4D27-973C-2A7E4724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857A0C-588F-483E-ABE8-6AEFF459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D26434-F052-4317-AD65-E537196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1CD22C-581D-4069-BBF3-9F8F5EAB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11E644-06DA-49D3-89EF-06D5227C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F25207-757F-444E-9D12-8BA99849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0A0D84-AAC6-4175-B477-AE41B84A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95D39A-CDE3-41F6-AE3C-9E88E567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0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5915DE-FDDA-4610-97E6-3B58D7C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194D2C-0D38-4BFD-9526-11B535ED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908747-E318-4BE9-8811-CD120CB9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5AD633-FFD0-488E-878A-0DA69AF1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79F6DE-2988-42AD-AF73-0CFD8E0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31E99-3A50-424F-9B52-6B0B345B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AB00A-D902-4C83-B901-EBC0BC84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BD010A-A3F1-4F71-B69D-95E7026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7E0D0AA-F7CD-408F-9F62-EEDDBC8D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89877B1-7011-476A-AE35-C4BE4CD83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6B08CA-8BCE-4B05-83F9-DEEAC85A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C8E639C-6502-4FFE-B2FE-F713FD66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313E7B-D84C-41CC-B2F3-7D91F50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16FA9F-62B5-4460-B2EA-53CC960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74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EFA03-CEF5-4120-B63D-7DF55A76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FE474CD-FBA9-4D4E-B421-0E0B5CA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60EC70-0C92-4A25-95D3-9F4675E4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1CCD2E-EA0F-449B-B79B-EA0F2DF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6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AB5B7C0-917E-4BA9-AFF2-C006418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A309DC-94A0-48BE-B558-7D8968CA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9609FE-92DD-457F-82BD-FD0A69B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7252B-C2D5-4902-8772-7F9627BF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EC76D-1988-4EAF-8892-28EC2A99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5B4F5D-EE88-4821-B34C-8C2DE85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3522F7-A5B8-4879-BECB-117283E2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B7615-7D83-4883-86FD-8CA95F2F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7028-E80C-4F40-A61E-92804A8C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10E26-0726-486C-AA6E-037EAE39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3FD97ED-59B8-4094-84B4-73CA9C115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0ACF48-6FAC-490B-ACA6-C9543C8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69A059-986A-48DD-841F-6B6AA08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3BA66C-EC15-4CFD-99E3-318663E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5E125B-9B76-4316-871A-40D11B25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F1EDB2-6CBC-40C0-9792-C9F6C11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7F1550-4EFA-4DD3-B7EA-AB9228B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F2B5C-1D95-4D9C-8427-D57AA89A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5422B5-A17C-482C-8425-2BA0C67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D7D36F-5877-40AB-B300-E2849E3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28AC0-5D47-45EA-8B5A-84F05F089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47768A-8F37-4112-967F-C11BA8AF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EF63CD-78B3-43A1-89BA-910D6DDF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66FDE-FAA4-48B0-A92E-0EC7BC82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63DC4A-7D5E-43CE-9102-8B35E0FF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27.01.2025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C9EF1A-DA71-48BA-8246-25E2E25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05E53-D3FF-4D75-9A12-8C290A8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413FE-31BA-433E-9C31-E6E331F4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2F71-0023-49A8-9972-F3C51661A42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CD66EB-9A5D-400E-994F-E09DF394B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1C3495-6C7D-4A70-A213-69DDD8B09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F255-B26E-43F4-9B9F-07313240D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Sq2LGtv1Y&amp;t=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medrav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hyperlink" Target="mailto:noklus@noklus.n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08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Noklus diabetesskjema i Medrave</a:t>
            </a:r>
          </a:p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AFDB"/>
                </a:solidFill>
                <a:latin typeface="+mj-lt"/>
                <a:ea typeface="+mj-ea"/>
                <a:cs typeface="+mj-cs"/>
              </a:rPr>
              <a:t>for CGM allmenn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BC4850F-35B2-82C4-8DB4-204CACD5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45677DB-4566-A688-3517-8E04AEDDE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40CD96A-45F0-BEA9-6A14-2E79903FEFBA}"/>
              </a:ext>
            </a:extLst>
          </p:cNvPr>
          <p:cNvSpPr/>
          <p:nvPr/>
        </p:nvSpPr>
        <p:spPr>
          <a:xfrm>
            <a:off x="5508104" y="4365104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Her kan du velge og stoppe automatisk trigging for enkeltpasienter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3F206FA-E0DD-DE5A-BB12-00038609991E}"/>
              </a:ext>
            </a:extLst>
          </p:cNvPr>
          <p:cNvCxnSpPr/>
          <p:nvPr/>
        </p:nvCxnSpPr>
        <p:spPr>
          <a:xfrm flipH="1">
            <a:off x="5796136" y="5085184"/>
            <a:ext cx="288032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2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3EBEF2-5F41-A662-7D68-E91F772A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2FA0BC5-4E15-DBCE-34AA-7B2A3030CF00}"/>
              </a:ext>
            </a:extLst>
          </p:cNvPr>
          <p:cNvSpPr/>
          <p:nvPr/>
        </p:nvSpPr>
        <p:spPr>
          <a:xfrm>
            <a:off x="4427984" y="4005064"/>
            <a:ext cx="4032448" cy="1296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«Kopier tekstresyme» genererer en oppsummering som kan limes inn i henvisning etc. Når du trykker «lagre» genereres også et notat som skal limes i journal etter endt konsultasjon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98CFD8-5164-8822-85E4-E701E5ADDCC0}"/>
              </a:ext>
            </a:extLst>
          </p:cNvPr>
          <p:cNvCxnSpPr>
            <a:cxnSpLocks/>
          </p:cNvCxnSpPr>
          <p:nvPr/>
        </p:nvCxnSpPr>
        <p:spPr>
          <a:xfrm>
            <a:off x="6300192" y="5301208"/>
            <a:ext cx="396044" cy="812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367" y="260648"/>
            <a:ext cx="9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solidFill>
                  <a:srgbClr val="00AFDB"/>
                </a:solidFill>
              </a:rPr>
              <a:t>Oppsummering fra diabetesskjema som limes inn i journal eller henvisning ved å trykke </a:t>
            </a:r>
            <a:r>
              <a:rPr lang="nb-NO" sz="2400" b="1" dirty="0" err="1">
                <a:solidFill>
                  <a:srgbClr val="00AFDB"/>
                </a:solidFill>
              </a:rPr>
              <a:t>ctrl</a:t>
            </a:r>
            <a:r>
              <a:rPr lang="nb-NO" sz="2400" b="1" dirty="0">
                <a:solidFill>
                  <a:srgbClr val="00AFDB"/>
                </a:solidFill>
              </a:rPr>
              <a:t> +v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23528" y="1124745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E1E28F3-BAAE-9CA9-ECB1-BBCFF57907E4}"/>
              </a:ext>
            </a:extLst>
          </p:cNvPr>
          <p:cNvSpPr txBox="1"/>
          <p:nvPr/>
        </p:nvSpPr>
        <p:spPr>
          <a:xfrm>
            <a:off x="1259632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Dette for å slippe dobbeltføring og at dagens aktivitet i diabetesskjema er dokumentert i journalen. Så kan man skrive eventuelle andre opplysninger fra konsultasjonen under oppsummeringen.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171431E-15B3-8297-DD2D-6B9FE5C92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5"/>
          <a:stretch/>
        </p:blipFill>
        <p:spPr>
          <a:xfrm>
            <a:off x="-203" y="3837418"/>
            <a:ext cx="9246441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CBC9-D55E-4D20-A02F-31AD5FAF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15" y="857251"/>
            <a:ext cx="9143985" cy="51434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191283-8D3A-48D8-894B-F0C60890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56" y="1656647"/>
            <a:ext cx="2905809" cy="3544707"/>
          </a:xfrm>
        </p:spPr>
        <p:txBody>
          <a:bodyPr>
            <a:normAutofit/>
          </a:bodyPr>
          <a:lstStyle/>
          <a:p>
            <a:pPr algn="r"/>
            <a:r>
              <a:rPr lang="nb-NO" sz="2775" b="1" dirty="0">
                <a:solidFill>
                  <a:srgbClr val="FFFFFF"/>
                </a:solidFill>
              </a:rPr>
              <a:t>Kunder som har installert  diabetesskjemaet i Medrave får tilgang til Medrave sine diabetesrapporter.</a:t>
            </a:r>
            <a:br>
              <a:rPr lang="nb-NO" sz="2775" b="1" dirty="0">
                <a:solidFill>
                  <a:srgbClr val="FFFFFF"/>
                </a:solidFill>
              </a:rPr>
            </a:br>
            <a:endParaRPr lang="en-US" sz="2775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57175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2CC785-CC79-4193-B9D1-67E754A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5" y="1656647"/>
            <a:ext cx="4308514" cy="35447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b-NO" sz="1500" i="1">
                <a:solidFill>
                  <a:srgbClr val="FFFFFF"/>
                </a:solidFill>
              </a:rPr>
            </a:br>
            <a:r>
              <a:rPr lang="nb-NO" sz="1500">
                <a:solidFill>
                  <a:srgbClr val="FFFFFF"/>
                </a:solidFill>
              </a:rPr>
              <a:t>Rapportene gjør det mulig å hente ut statistikk på pasient- og /eller legekontornivå på </a:t>
            </a:r>
            <a:r>
              <a:rPr lang="en-US" sz="1500">
                <a:solidFill>
                  <a:srgbClr val="FFFFFF"/>
                </a:solidFill>
              </a:rPr>
              <a:t>kliniske indikatorer som er relevant for diabetesoppfølgingen</a:t>
            </a:r>
            <a:br>
              <a:rPr lang="nb-NO" sz="1500">
                <a:solidFill>
                  <a:srgbClr val="FFFFFF"/>
                </a:solidFill>
              </a:rPr>
            </a:br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5D01E2-0304-5267-623C-713D72E5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0"/>
            <a:ext cx="7236296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0880B10-3798-572B-4EA0-F137CB61A781}"/>
              </a:ext>
            </a:extLst>
          </p:cNvPr>
          <p:cNvSpPr txBox="1"/>
          <p:nvPr/>
        </p:nvSpPr>
        <p:spPr>
          <a:xfrm>
            <a:off x="179512" y="1990887"/>
            <a:ext cx="172819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Klikk på knappen «Medrave-rapporter» inne i diabetesskjemaet.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man ikke får tilgang, kontakt Medrave på 33311878.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8450711-8453-E886-D56A-E6A2C1A050E4}"/>
              </a:ext>
            </a:extLst>
          </p:cNvPr>
          <p:cNvCxnSpPr>
            <a:cxnSpLocks/>
          </p:cNvCxnSpPr>
          <p:nvPr/>
        </p:nvCxnSpPr>
        <p:spPr>
          <a:xfrm flipV="1">
            <a:off x="474067" y="319877"/>
            <a:ext cx="1433637" cy="16854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14964A-DC18-AED2-3181-F1A3FBC6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Velg innlogging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b-NO" sz="1800" kern="1200">
                <a:solidFill>
                  <a:srgbClr val="FFFFFF"/>
                </a:solidFill>
                <a:latin typeface="Calibri" panose="020F0502020204030204" pitchFamily="34" charset="0"/>
                <a:cs typeface="+mj-cs"/>
              </a:rPr>
              <a:t>En</a:t>
            </a:r>
            <a:r>
              <a:rPr lang="nb-NO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nb-NO" sz="1800">
                <a:solidFill>
                  <a:srgbClr val="FFFFFF"/>
                </a:solidFill>
                <a:latin typeface="Calibri" panose="020F0502020204030204" pitchFamily="34" charset="0"/>
              </a:rPr>
              <a:t>kan da velge buypass, bankID eller ID-Porten</a:t>
            </a:r>
            <a:r>
              <a:rPr lang="nb-NO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AE91EFB-15EB-86A9-C735-EC94E3D0C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620689"/>
            <a:ext cx="4392488" cy="5328592"/>
          </a:xfrm>
        </p:spPr>
      </p:pic>
    </p:spTree>
    <p:extLst>
      <p:ext uri="{BB962C8B-B14F-4D97-AF65-F5344CB8AC3E}">
        <p14:creationId xmlns:p14="http://schemas.microsoft.com/office/powerpoint/2010/main" val="252568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0A5330-1168-489B-A5B6-B4EA203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0" y="1236042"/>
            <a:ext cx="1956491" cy="117934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br>
              <a:rPr lang="nb-NO" sz="1200" b="1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br>
              <a:rPr lang="nb-NO" sz="1200" dirty="0">
                <a:solidFill>
                  <a:srgbClr val="2C2C2C"/>
                </a:solidFill>
              </a:rPr>
            </a:br>
            <a:r>
              <a:rPr lang="nb-NO" sz="2700" u="sng" dirty="0">
                <a:solidFill>
                  <a:srgbClr val="2C2C2C"/>
                </a:solidFill>
              </a:rPr>
              <a:t>Velg - Hovedmeny- Rapporter- Sykdom- Diabetes- Pasientliste</a:t>
            </a:r>
            <a:endParaRPr lang="en-US" sz="2700" u="sng" dirty="0">
              <a:solidFill>
                <a:srgbClr val="2C2C2C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5050" y="1220724"/>
            <a:ext cx="6096762" cy="42931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32FF156-0FD1-4F7C-ADD1-ABE4DDA8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1" b="1"/>
          <a:stretch/>
        </p:blipFill>
        <p:spPr>
          <a:xfrm>
            <a:off x="3124994" y="1564154"/>
            <a:ext cx="5372417" cy="3606249"/>
          </a:xfrm>
          <a:prstGeom prst="rect">
            <a:avLst/>
          </a:prstGeom>
          <a:effectLst/>
        </p:spPr>
      </p:pic>
      <p:sp>
        <p:nvSpPr>
          <p:cNvPr id="5" name="Stjerne: 5 tagger 4">
            <a:extLst>
              <a:ext uri="{FF2B5EF4-FFF2-40B4-BE49-F238E27FC236}">
                <a16:creationId xmlns:a16="http://schemas.microsoft.com/office/drawing/2014/main" id="{BBE71563-3F41-450A-8530-5ACA6C45BC3F}"/>
              </a:ext>
            </a:extLst>
          </p:cNvPr>
          <p:cNvSpPr/>
          <p:nvPr/>
        </p:nvSpPr>
        <p:spPr>
          <a:xfrm>
            <a:off x="5006119" y="2129868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Stjerne: 5 tagger 9">
            <a:extLst>
              <a:ext uri="{FF2B5EF4-FFF2-40B4-BE49-F238E27FC236}">
                <a16:creationId xmlns:a16="http://schemas.microsoft.com/office/drawing/2014/main" id="{53DD1FD6-2F2D-4D44-86AC-5B87103FA5A4}"/>
              </a:ext>
            </a:extLst>
          </p:cNvPr>
          <p:cNvSpPr/>
          <p:nvPr/>
        </p:nvSpPr>
        <p:spPr>
          <a:xfrm>
            <a:off x="6519814" y="2392640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Stjerne: 5 tagger 11">
            <a:extLst>
              <a:ext uri="{FF2B5EF4-FFF2-40B4-BE49-F238E27FC236}">
                <a16:creationId xmlns:a16="http://schemas.microsoft.com/office/drawing/2014/main" id="{06EF7A29-0DCC-4CC1-9D3B-7137686BE59D}"/>
              </a:ext>
            </a:extLst>
          </p:cNvPr>
          <p:cNvSpPr/>
          <p:nvPr/>
        </p:nvSpPr>
        <p:spPr>
          <a:xfrm>
            <a:off x="8090555" y="33952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Stjerne: 5 tagger 14">
            <a:extLst>
              <a:ext uri="{FF2B5EF4-FFF2-40B4-BE49-F238E27FC236}">
                <a16:creationId xmlns:a16="http://schemas.microsoft.com/office/drawing/2014/main" id="{C3753A94-C638-4252-8EB2-D39E633CC193}"/>
              </a:ext>
            </a:extLst>
          </p:cNvPr>
          <p:cNvSpPr/>
          <p:nvPr/>
        </p:nvSpPr>
        <p:spPr>
          <a:xfrm>
            <a:off x="3642767" y="1897733"/>
            <a:ext cx="176753" cy="17675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242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73AC9E-C2F6-4713-9379-FA147241B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46"/>
          <a:stretch/>
        </p:blipFill>
        <p:spPr>
          <a:xfrm>
            <a:off x="15" y="857258"/>
            <a:ext cx="9143985" cy="376102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9EF009F-4FCB-4243-A26F-BAC26A78247D}"/>
              </a:ext>
            </a:extLst>
          </p:cNvPr>
          <p:cNvSpPr txBox="1"/>
          <p:nvPr/>
        </p:nvSpPr>
        <p:spPr>
          <a:xfrm>
            <a:off x="169683" y="4963266"/>
            <a:ext cx="716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I pasientliste kommer det opp en oversikt over alle pasienter med diabetes på legekontoret. I menyen til venstre kan det gjøres noen innstillinger for å filtrere listen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nb-NO" sz="1350" b="1" dirty="0">
                <a:solidFill>
                  <a:prstClr val="black"/>
                </a:solidFill>
                <a:latin typeface="Calibri" panose="020F0502020204030204"/>
              </a:rPr>
              <a:t>Se neste bilde for hva det kan filtreres på</a:t>
            </a:r>
            <a:endParaRPr lang="en-US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183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6BA723-095A-4932-848E-81BA0DEC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4" y="4676072"/>
            <a:ext cx="5569550" cy="94844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nb-NO" sz="3000" dirty="0">
                <a:solidFill>
                  <a:srgbClr val="FFFFFF"/>
                </a:solidFill>
              </a:rPr>
              <a:t>Det kan filtreres på diabetes type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8728497-8953-416D-86E6-3EFD393CC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B9C8B6AC-847E-4178-91A0-90989B576BD3}"/>
              </a:ext>
            </a:extLst>
          </p:cNvPr>
          <p:cNvCxnSpPr/>
          <p:nvPr/>
        </p:nvCxnSpPr>
        <p:spPr>
          <a:xfrm flipH="1" flipV="1">
            <a:off x="897903" y="2978281"/>
            <a:ext cx="459557" cy="1880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3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770E28-9897-4004-991D-C7D8229C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Det kan filtreres på tidsintervall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76D0A0C7-C0A8-4964-9925-97A2B51B7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30A66098-1CEE-424F-A38A-5785E07F8017}"/>
              </a:ext>
            </a:extLst>
          </p:cNvPr>
          <p:cNvCxnSpPr>
            <a:cxnSpLocks/>
          </p:cNvCxnSpPr>
          <p:nvPr/>
        </p:nvCxnSpPr>
        <p:spPr>
          <a:xfrm flipH="1" flipV="1">
            <a:off x="912044" y="3865006"/>
            <a:ext cx="254524" cy="1078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2912639D-4134-0C1E-8DC0-4A24C94791E5}"/>
              </a:ext>
            </a:extLst>
          </p:cNvPr>
          <p:cNvSpPr/>
          <p:nvPr/>
        </p:nvSpPr>
        <p:spPr>
          <a:xfrm>
            <a:off x="912044" y="5760720"/>
            <a:ext cx="4380036" cy="692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Det anbefales å endre søket på tidsintervall, til de 3 siste årene, siden diagnosesetting kan være varierende. </a:t>
            </a:r>
          </a:p>
        </p:txBody>
      </p:sp>
    </p:spTree>
    <p:extLst>
      <p:ext uri="{BB962C8B-B14F-4D97-AF65-F5344CB8AC3E}">
        <p14:creationId xmlns:p14="http://schemas.microsoft.com/office/powerpoint/2010/main" val="372956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 err="1">
                <a:solidFill>
                  <a:srgbClr val="00AFDB"/>
                </a:solidFill>
              </a:rPr>
              <a:t>Noklus</a:t>
            </a:r>
            <a:r>
              <a:rPr lang="nb-NO" b="1" dirty="0">
                <a:solidFill>
                  <a:srgbClr val="00AFDB"/>
                </a:solidFill>
              </a:rPr>
              <a:t>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Sterk anbefaling i nasjonal faglig retningslinje for diabetes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Egen takst for oppstart og bruk</a:t>
            </a:r>
            <a:b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(100 og 105)</a:t>
            </a: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5430415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9F2E9-B7F2-479E-A9E1-D70163C9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06" y="4733909"/>
            <a:ext cx="4687124" cy="81918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lege (eier av fastlegelisten)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64E6DA2-0ECF-4430-ADBE-905883A58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47235A4-0CB3-406B-99CB-AC186AF3A318}"/>
              </a:ext>
            </a:extLst>
          </p:cNvPr>
          <p:cNvCxnSpPr>
            <a:cxnSpLocks/>
          </p:cNvCxnSpPr>
          <p:nvPr/>
        </p:nvCxnSpPr>
        <p:spPr>
          <a:xfrm flipH="1" flipV="1">
            <a:off x="1046377" y="4372138"/>
            <a:ext cx="742359" cy="361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7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ssholder for innhold 3" descr="Et bilde som inneholder datamaskin, innendørs, overvåke, tastatur&#10;&#10;Automatisk generert beskrivelse">
            <a:extLst>
              <a:ext uri="{FF2B5EF4-FFF2-40B4-BE49-F238E27FC236}">
                <a16:creationId xmlns:a16="http://schemas.microsoft.com/office/drawing/2014/main" id="{B80C0139-AD17-4D4A-815E-0B17A4853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1310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39179264-1F63-4A9C-ADB1-6D455430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3" y="4675585"/>
            <a:ext cx="5613797" cy="94892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Det kan filtreres på kjønn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6263FAF-E832-45D1-9BB3-952F4649EF22}"/>
              </a:ext>
            </a:extLst>
          </p:cNvPr>
          <p:cNvCxnSpPr>
            <a:cxnSpLocks/>
          </p:cNvCxnSpPr>
          <p:nvPr/>
        </p:nvCxnSpPr>
        <p:spPr>
          <a:xfrm flipH="1" flipV="1">
            <a:off x="933254" y="4122241"/>
            <a:ext cx="240383" cy="683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5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526280"/>
            <a:ext cx="8661654" cy="123444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EE2544D-22D0-4802-807D-EF9391B4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4676072"/>
            <a:ext cx="5613590" cy="94844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nb-NO" sz="3600" dirty="0">
                <a:solidFill>
                  <a:srgbClr val="FFFFFF"/>
                </a:solidFill>
              </a:rPr>
              <a:t>Her kan du sette grenseverdier for de ulike indikatorene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7" name="Plassholder for innhold 6" descr="Et bilde som inneholder datamaskin, innendørs, skjermbilde, bærbar PC&#10;&#10;Automatisk generert beskrivelse">
            <a:extLst>
              <a:ext uri="{FF2B5EF4-FFF2-40B4-BE49-F238E27FC236}">
                <a16:creationId xmlns:a16="http://schemas.microsoft.com/office/drawing/2014/main" id="{8F0215E9-574D-4298-85D4-AB175565B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1" r="-1" b="24809"/>
          <a:stretch/>
        </p:blipFill>
        <p:spPr>
          <a:xfrm>
            <a:off x="240030" y="1097280"/>
            <a:ext cx="8661654" cy="3346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80533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B379A-329A-4F00-BC0A-122A9BEE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039916"/>
            <a:ext cx="8183880" cy="48006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nb-NO" sz="2400" dirty="0"/>
              <a:t>Her kan du sortere de ulike indikatorene i stigende/synkende rekkefølge</a:t>
            </a:r>
            <a:endParaRPr lang="en-US" sz="24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1A5FF7D5-30A5-4482-92FF-E56F5E0F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6" r="1496"/>
          <a:stretch/>
        </p:blipFill>
        <p:spPr>
          <a:xfrm>
            <a:off x="480060" y="1337311"/>
            <a:ext cx="8183880" cy="3627596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573DF5C-F03A-429C-BDBF-3EB8B39EC3FD}"/>
              </a:ext>
            </a:extLst>
          </p:cNvPr>
          <p:cNvCxnSpPr>
            <a:cxnSpLocks/>
          </p:cNvCxnSpPr>
          <p:nvPr/>
        </p:nvCxnSpPr>
        <p:spPr>
          <a:xfrm flipV="1">
            <a:off x="6638827" y="1790504"/>
            <a:ext cx="318155" cy="3249411"/>
          </a:xfrm>
          <a:prstGeom prst="straightConnector1">
            <a:avLst/>
          </a:prstGeom>
          <a:ln w="22225">
            <a:solidFill>
              <a:schemeClr val="accent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A44DC371-2831-480B-ACCC-408EB9F01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" r="3" b="4463"/>
          <a:stretch/>
        </p:blipFill>
        <p:spPr>
          <a:xfrm>
            <a:off x="147638" y="987389"/>
            <a:ext cx="8848725" cy="4755303"/>
          </a:xfrm>
          <a:prstGeom prst="rect">
            <a:avLst/>
          </a:prstGeom>
        </p:spPr>
      </p:pic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C01C8B19-9A2A-4E1B-8926-C24542121E9F}"/>
              </a:ext>
            </a:extLst>
          </p:cNvPr>
          <p:cNvCxnSpPr>
            <a:cxnSpLocks/>
          </p:cNvCxnSpPr>
          <p:nvPr/>
        </p:nvCxnSpPr>
        <p:spPr>
          <a:xfrm flipH="1" flipV="1">
            <a:off x="7183226" y="1988468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A4A125-F6E0-4BE8-8B45-CB6F78D81B1B}"/>
              </a:ext>
            </a:extLst>
          </p:cNvPr>
          <p:cNvSpPr txBox="1"/>
          <p:nvPr/>
        </p:nvSpPr>
        <p:spPr>
          <a:xfrm>
            <a:off x="6128947" y="5038246"/>
            <a:ext cx="3057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Klikk på «lynet» bak verdien for å se utvikling over tid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286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C374FC5-0CC9-4304-950C-DD98D9D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93" b="3415"/>
          <a:stretch/>
        </p:blipFill>
        <p:spPr>
          <a:xfrm>
            <a:off x="15" y="858211"/>
            <a:ext cx="9099000" cy="4968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75291B28-B06E-4C19-A0AE-F020003E2A84}"/>
              </a:ext>
            </a:extLst>
          </p:cNvPr>
          <p:cNvCxnSpPr>
            <a:cxnSpLocks/>
          </p:cNvCxnSpPr>
          <p:nvPr/>
        </p:nvCxnSpPr>
        <p:spPr>
          <a:xfrm flipH="1" flipV="1">
            <a:off x="4920793" y="2108659"/>
            <a:ext cx="424205" cy="3049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D0F6E1-8ACF-4D3C-8952-1145B8AA6339}"/>
              </a:ext>
            </a:extLst>
          </p:cNvPr>
          <p:cNvSpPr txBox="1"/>
          <p:nvPr/>
        </p:nvSpPr>
        <p:spPr>
          <a:xfrm>
            <a:off x="2927022" y="5121352"/>
            <a:ext cx="524601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Ved å sortere på siste konsultasjon med diagnosen diabetes kan man få en bedre oversikt på hvem som ikke har vært inne til årskontroll (</a:t>
            </a:r>
            <a:r>
              <a:rPr lang="nb-NO" sz="1350" dirty="0" err="1">
                <a:solidFill>
                  <a:prstClr val="black"/>
                </a:solidFill>
                <a:latin typeface="Calibri" panose="020F0502020204030204"/>
              </a:rPr>
              <a:t>evt</a:t>
            </a: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 andre kontroller) slik de burde.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50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Skriv ut">
            <a:extLst>
              <a:ext uri="{FF2B5EF4-FFF2-40B4-BE49-F238E27FC236}">
                <a16:creationId xmlns:a16="http://schemas.microsoft.com/office/drawing/2014/main" id="{86369E94-254A-4339-AA0E-663F35C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78" y="1696588"/>
            <a:ext cx="1660226" cy="1660226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18D238-2561-4475-B27F-5A5DCBAD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3429000"/>
            <a:ext cx="6691254" cy="128497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550"/>
              <a:t>Utskrift av pasientliste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93D1DF-6EDD-4B41-8406-8B8C64A3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7" y="4713979"/>
            <a:ext cx="5490974" cy="56487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/>
              <a:t>Listen kan skrives ut både på papir og overføres til excel.</a:t>
            </a:r>
          </a:p>
        </p:txBody>
      </p:sp>
    </p:spTree>
    <p:extLst>
      <p:ext uri="{BB962C8B-B14F-4D97-AF65-F5344CB8AC3E}">
        <p14:creationId xmlns:p14="http://schemas.microsoft.com/office/powerpoint/2010/main" val="1741182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28D36-75C7-9EE8-9817-877667B4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aktivere skjema på flere maskiner?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D8E9F-70A8-3FE5-989A-5A19B548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1) logg inn i journalsystemet.</a:t>
            </a:r>
          </a:p>
          <a:p>
            <a:pPr marL="0" indent="0">
              <a:buNone/>
            </a:pPr>
            <a:r>
              <a:rPr lang="nb-NO" dirty="0"/>
              <a:t>2) Klikk på sirkelen helt oppe til venstre </a:t>
            </a:r>
          </a:p>
          <a:p>
            <a:pPr marL="0" indent="0">
              <a:buNone/>
            </a:pPr>
            <a:r>
              <a:rPr lang="nb-NO" dirty="0"/>
              <a:t>3) Velg så  ‘’Administrasjon’’ lengst ned til høyre</a:t>
            </a:r>
          </a:p>
          <a:p>
            <a:pPr marL="0" indent="0">
              <a:buNone/>
            </a:pPr>
            <a:r>
              <a:rPr lang="nb-NO" dirty="0"/>
              <a:t>4) Skriv ‘’</a:t>
            </a:r>
            <a:r>
              <a:rPr lang="nb-NO" dirty="0" err="1"/>
              <a:t>noklus</a:t>
            </a:r>
            <a:r>
              <a:rPr lang="nb-NO" dirty="0"/>
              <a:t>’’ i søkefeltet oppe til høyre → velg så </a:t>
            </a:r>
            <a:r>
              <a:rPr lang="nb-NO" dirty="0" err="1"/>
              <a:t>noklusoppsett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6) Bane til NOKLUS skal peke mot medrave.exe fil. Banen behøver bare   å endres hos en </a:t>
            </a:r>
            <a:r>
              <a:rPr lang="nb-NO" dirty="0" err="1"/>
              <a:t>admin</a:t>
            </a:r>
            <a:r>
              <a:rPr lang="nb-NO" dirty="0"/>
              <a:t>-bruker og vil gjelde for hele kontoret. Krysser  i ‘’Aktiver NOKLUS’’ så på Initialiser NOKLUS.</a:t>
            </a:r>
          </a:p>
          <a:p>
            <a:pPr marL="0" indent="0">
              <a:buNone/>
            </a:pPr>
            <a:r>
              <a:rPr lang="nb-NO" dirty="0"/>
              <a:t>7) ‘’Lagre’’ lengst ned til høyre</a:t>
            </a:r>
          </a:p>
          <a:p>
            <a:pPr marL="0" indent="0">
              <a:buNone/>
            </a:pPr>
            <a:r>
              <a:rPr lang="nb-NO" dirty="0"/>
              <a:t>8) Ta så fram en pasient som har diabetes diagnose (du kan velge annet på kontakttype). Da vil det komme opp en pop-up med ‘’vil du åpne diabetesskjema?’’</a:t>
            </a:r>
          </a:p>
        </p:txBody>
      </p:sp>
    </p:spTree>
    <p:extLst>
      <p:ext uri="{BB962C8B-B14F-4D97-AF65-F5344CB8AC3E}">
        <p14:creationId xmlns:p14="http://schemas.microsoft.com/office/powerpoint/2010/main" val="48071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6950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  <a:latin typeface="+mn-lt"/>
                <a:cs typeface="Times New Roman" panose="02020603050405020304" pitchFamily="18" charset="0"/>
              </a:rPr>
              <a:t>Fordeler med diabetesskjema 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229600" cy="46014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Enklere å holde oversikt over: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behandling av diabetes</a:t>
            </a:r>
          </a:p>
          <a:p>
            <a:pPr marL="0" indent="0">
              <a:buNone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	- årskontroll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Ferdig journalnotat v/ årskontroll-ingen dobbeltføring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Notatet kan brukes ved henvisning til spesialist 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Følger nasjonale faglige retningslinjers anbefaling for årskontroller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Tilbakemeldingsrapport om egen praksis </a:t>
            </a:r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94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6950"/>
          </a:xfrm>
        </p:spPr>
        <p:txBody>
          <a:bodyPr>
            <a:noAutofit/>
          </a:bodyPr>
          <a:lstStyle/>
          <a:p>
            <a:pPr algn="l"/>
            <a:r>
              <a:rPr lang="nb-NO" b="1" dirty="0">
                <a:solidFill>
                  <a:srgbClr val="00AFDB"/>
                </a:solidFill>
              </a:rPr>
              <a:t>Takst for bruk av diabetesskjema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323528" y="2708920"/>
            <a:ext cx="8229600" cy="39420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105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For førstegangsutfylling og innsending av opplysninger  til Norsk diabetesregister for voksne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b-NO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Takst 100: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Andre og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senere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gangs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utfylling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av Noklus diabetes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skjema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nb-N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1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ma\AppData\Local\Microsoft\Windows\Temporary Internet Files\Content.IE5\EPA970SI\MP9004223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6752"/>
            <a:ext cx="7225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Alle pasienter som har fått diagnosekode</a:t>
            </a:r>
            <a:br>
              <a:rPr lang="nb-NO" b="1" dirty="0"/>
            </a:br>
            <a:r>
              <a:rPr lang="nb-NO" b="1" u="sng" dirty="0"/>
              <a:t>T89 eller T90 </a:t>
            </a:r>
            <a:r>
              <a:rPr lang="nb-NO" b="1" dirty="0"/>
              <a:t>aktiverer en trigger som gjør at og følgende spørsmål dukker opp på skjermen når journal åpnes.</a:t>
            </a:r>
          </a:p>
        </p:txBody>
      </p:sp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 kildebil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5" y="1804175"/>
            <a:ext cx="5958151" cy="4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-41417" y="849385"/>
            <a:ext cx="9036496" cy="107099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AFDB"/>
                </a:solidFill>
              </a:rPr>
              <a:t>2-4 ganger høyere odds for å få undersøkt </a:t>
            </a:r>
            <a:br>
              <a:rPr lang="nb-NO" sz="3600" dirty="0">
                <a:solidFill>
                  <a:srgbClr val="00AFDB"/>
                </a:solidFill>
              </a:rPr>
            </a:br>
            <a:r>
              <a:rPr lang="nb-NO" sz="3600" dirty="0">
                <a:solidFill>
                  <a:srgbClr val="00AFDB"/>
                </a:solidFill>
              </a:rPr>
              <a:t>urin, føtter og øyne hos fastleger som bruker </a:t>
            </a:r>
            <a:r>
              <a:rPr lang="nb-NO" sz="3600" dirty="0" err="1">
                <a:solidFill>
                  <a:srgbClr val="00AFDB"/>
                </a:solidFill>
              </a:rPr>
              <a:t>Noklus</a:t>
            </a:r>
            <a:r>
              <a:rPr lang="nb-NO" sz="3600" dirty="0">
                <a:solidFill>
                  <a:srgbClr val="00AFDB"/>
                </a:solidFill>
              </a:rPr>
              <a:t> diabetesskjema*</a:t>
            </a:r>
            <a:br>
              <a:rPr lang="nb-NO" sz="2800" dirty="0">
                <a:solidFill>
                  <a:prstClr val="white"/>
                </a:solidFill>
              </a:rPr>
            </a:b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164288" y="2780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nb-NO" kern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795653" y="5997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white">
                    <a:lumMod val="75000"/>
                  </a:prstClr>
                </a:solidFill>
                <a:latin typeface="Freestyle Script" panose="030804020302050B0404" pitchFamily="66" charset="0"/>
              </a:rPr>
              <a:t>Åsne Bakke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43" y="5849044"/>
            <a:ext cx="1093577" cy="2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E28791-A750-4516-9CD3-DED829E67DF2}"/>
              </a:ext>
            </a:extLst>
          </p:cNvPr>
          <p:cNvSpPr txBox="1"/>
          <p:nvPr/>
        </p:nvSpPr>
        <p:spPr>
          <a:xfrm>
            <a:off x="0" y="635837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*ROSA4 studien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E14B6A-A1BE-4552-9099-08785A6DA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06" y="2715397"/>
            <a:ext cx="3247058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57200" y="1738471"/>
            <a:ext cx="7949299" cy="32757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Kontakt og support:</a:t>
            </a:r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Teknisk support: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Medrave AS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</a:t>
            </a:r>
            <a:r>
              <a:rPr lang="en-US" dirty="0"/>
              <a:t>33 31 18 78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E-post: </a:t>
            </a:r>
            <a:r>
              <a:rPr lang="en-US" dirty="0">
                <a:hlinkClick r:id="rId3"/>
              </a:rPr>
              <a:t>support@medrav.com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innspill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Norsk diabetesregister for voksne/Noklus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 err="1"/>
              <a:t>Tlf</a:t>
            </a:r>
            <a:r>
              <a:rPr lang="nb-NO" dirty="0"/>
              <a:t>: 55 97 95 00, tast 2 (mandag- fredag klokken 08-15)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E-post: </a:t>
            </a:r>
            <a:r>
              <a:rPr lang="nb-NO" dirty="0">
                <a:hlinkClick r:id="rId4"/>
              </a:rPr>
              <a:t>noklus@noklus.no</a:t>
            </a: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39FE36-A9A9-8ABB-5D20-8C008558A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255136" cy="1700808"/>
          </a:xfrm>
          <a:prstGeom prst="rect">
            <a:avLst/>
          </a:prstGeom>
          <a:noFill/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A6D1753-8CA9-8793-44E5-6945F40A5A1D}"/>
              </a:ext>
            </a:extLst>
          </p:cNvPr>
          <p:cNvSpPr txBox="1">
            <a:spLocks/>
          </p:cNvSpPr>
          <p:nvPr/>
        </p:nvSpPr>
        <p:spPr>
          <a:xfrm>
            <a:off x="457200" y="333362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>
                <a:ln>
                  <a:noFill/>
                </a:ln>
                <a:solidFill>
                  <a:srgbClr val="00AFD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Praktiske opplysninger</a:t>
            </a:r>
          </a:p>
        </p:txBody>
      </p:sp>
    </p:spTree>
    <p:extLst>
      <p:ext uri="{BB962C8B-B14F-4D97-AF65-F5344CB8AC3E}">
        <p14:creationId xmlns:p14="http://schemas.microsoft.com/office/powerpoint/2010/main" val="2655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4993E32-BDC3-41C9-86A6-4E74BC97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293"/>
            <a:ext cx="9144000" cy="465141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AC23D8E-806F-A638-1FAC-C35E65DDA836}"/>
              </a:ext>
            </a:extLst>
          </p:cNvPr>
          <p:cNvSpPr txBox="1"/>
          <p:nvPr/>
        </p:nvSpPr>
        <p:spPr>
          <a:xfrm>
            <a:off x="14496" y="515454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Dersom spørsmålet ikke dukker opp på alle maskiner som ønsker det, må triggingen aktiviseres. Se hvordan det gjøres senere i denne PP.</a:t>
            </a:r>
          </a:p>
        </p:txBody>
      </p:sp>
    </p:spTree>
    <p:extLst>
      <p:ext uri="{BB962C8B-B14F-4D97-AF65-F5344CB8AC3E}">
        <p14:creationId xmlns:p14="http://schemas.microsoft.com/office/powerpoint/2010/main" val="38228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9DA2C02-304B-030E-24F6-0334FF1F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92262A3-3EFC-4A84-C2D3-596E2205B774}"/>
              </a:ext>
            </a:extLst>
          </p:cNvPr>
          <p:cNvSpPr/>
          <p:nvPr/>
        </p:nvSpPr>
        <p:spPr>
          <a:xfrm>
            <a:off x="5004048" y="4437112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Slik ser skjema ut når det åpner seg</a:t>
            </a:r>
          </a:p>
        </p:txBody>
      </p:sp>
    </p:spTree>
    <p:extLst>
      <p:ext uri="{BB962C8B-B14F-4D97-AF65-F5344CB8AC3E}">
        <p14:creationId xmlns:p14="http://schemas.microsoft.com/office/powerpoint/2010/main" val="3499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6F29E66-4A73-467C-EC64-B7E589DA3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3E36D66-42B9-2B09-ECBA-C4BAD7A37230}"/>
              </a:ext>
            </a:extLst>
          </p:cNvPr>
          <p:cNvSpPr/>
          <p:nvPr/>
        </p:nvSpPr>
        <p:spPr>
          <a:xfrm>
            <a:off x="3059832" y="2996952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årskontroll blankes ut 1. januar hvert år, med unntak av røykestatus/øyelege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CDB1923-558C-D360-DC7D-4B5756272B68}"/>
              </a:ext>
            </a:extLst>
          </p:cNvPr>
          <p:cNvCxnSpPr>
            <a:cxnSpLocks/>
          </p:cNvCxnSpPr>
          <p:nvPr/>
        </p:nvCxnSpPr>
        <p:spPr>
          <a:xfrm flipH="1" flipV="1">
            <a:off x="899592" y="1772816"/>
            <a:ext cx="2232248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0B5F74A-1964-1518-E423-4B6865C7BAEB}"/>
              </a:ext>
            </a:extLst>
          </p:cNvPr>
          <p:cNvSpPr/>
          <p:nvPr/>
        </p:nvSpPr>
        <p:spPr>
          <a:xfrm>
            <a:off x="6876256" y="4797151"/>
            <a:ext cx="1944216" cy="7200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Liste over årskontroller fra tidligere år.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51C15B7-9BC6-5592-3BD9-BF08733319EE}"/>
              </a:ext>
            </a:extLst>
          </p:cNvPr>
          <p:cNvCxnSpPr>
            <a:cxnSpLocks/>
          </p:cNvCxnSpPr>
          <p:nvPr/>
        </p:nvCxnSpPr>
        <p:spPr>
          <a:xfrm flipV="1">
            <a:off x="7668344" y="692696"/>
            <a:ext cx="576064" cy="41044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4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73A14C-6DB2-7415-E8F0-AFCE56F10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483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EFEF47E-DBDE-5620-DF0D-F1FC52D3BC0A}"/>
              </a:ext>
            </a:extLst>
          </p:cNvPr>
          <p:cNvSpPr/>
          <p:nvPr/>
        </p:nvSpPr>
        <p:spPr>
          <a:xfrm>
            <a:off x="4427984" y="4221088"/>
            <a:ext cx="3960440" cy="8640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Opplysninger lagt inn i «basis» og «komplikasjoner» legges inn manuelt. Blir liggende til du evt. endrer.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458033F-22E9-9F1E-A101-BE29E3E82A06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548680"/>
            <a:ext cx="5256584" cy="3744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7864284-B272-5936-6922-E6DF3B4BA416}"/>
              </a:ext>
            </a:extLst>
          </p:cNvPr>
          <p:cNvCxnSpPr>
            <a:cxnSpLocks/>
          </p:cNvCxnSpPr>
          <p:nvPr/>
        </p:nvCxnSpPr>
        <p:spPr>
          <a:xfrm flipV="1">
            <a:off x="7236296" y="1196752"/>
            <a:ext cx="0" cy="3096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9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7818300-1E95-F457-E92D-AC7B00CB8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34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5AF513D-5316-D542-192B-0DABF797823F}"/>
              </a:ext>
            </a:extLst>
          </p:cNvPr>
          <p:cNvSpPr/>
          <p:nvPr/>
        </p:nvSpPr>
        <p:spPr>
          <a:xfrm>
            <a:off x="4572000" y="3933056"/>
            <a:ext cx="3096344" cy="14401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schemeClr val="tx1"/>
              </a:solidFill>
            </a:endParaRP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Medikamenter hentes automatisk ut fra journalen. Er det feil må man oppdatere medikamentmodulen, så vil skjema rette seg.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3C653A-09C6-122F-1022-2088036FBEE6}"/>
              </a:ext>
            </a:extLst>
          </p:cNvPr>
          <p:cNvSpPr/>
          <p:nvPr/>
        </p:nvSpPr>
        <p:spPr>
          <a:xfrm>
            <a:off x="5004048" y="548680"/>
            <a:ext cx="1440160" cy="259228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EBDAD08-F134-452F-34BC-1017DEF55E16}"/>
              </a:ext>
            </a:extLst>
          </p:cNvPr>
          <p:cNvCxnSpPr>
            <a:cxnSpLocks/>
          </p:cNvCxnSpPr>
          <p:nvPr/>
        </p:nvCxnSpPr>
        <p:spPr>
          <a:xfrm flipH="1" flipV="1">
            <a:off x="5652120" y="3140968"/>
            <a:ext cx="216024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822DC2-0368-73CC-6266-C069EF7F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938E44F-1EFD-5284-0CB0-27CD8F0C6141}"/>
              </a:ext>
            </a:extLst>
          </p:cNvPr>
          <p:cNvSpPr/>
          <p:nvPr/>
        </p:nvSpPr>
        <p:spPr>
          <a:xfrm>
            <a:off x="4716016" y="4293096"/>
            <a:ext cx="3384376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Blodprøvesvar hentes automatisk fra </a:t>
            </a:r>
            <a:r>
              <a:rPr lang="nb-NO" sz="1400" dirty="0" err="1">
                <a:solidFill>
                  <a:schemeClr val="tx1"/>
                </a:solidFill>
              </a:rPr>
              <a:t>lab.modul</a:t>
            </a:r>
            <a:r>
              <a:rPr lang="nb-NO" sz="1400" dirty="0">
                <a:solidFill>
                  <a:schemeClr val="tx1"/>
                </a:solidFill>
              </a:rPr>
              <a:t> i journalsystemet, også høyde/vekt om det er lagt inn som </a:t>
            </a:r>
            <a:r>
              <a:rPr lang="nb-NO" sz="1400" dirty="0" err="1">
                <a:solidFill>
                  <a:schemeClr val="tx1"/>
                </a:solidFill>
              </a:rPr>
              <a:t>lab.prøve</a:t>
            </a:r>
            <a:r>
              <a:rPr lang="nb-NO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84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866</Words>
  <Application>Microsoft Office PowerPoint</Application>
  <PresentationFormat>Skjermfremvisning (4:3)</PresentationFormat>
  <Paragraphs>88</Paragraphs>
  <Slides>31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Freestyle Script</vt:lpstr>
      <vt:lpstr>Times New Roman</vt:lpstr>
      <vt:lpstr>Wingdings</vt:lpstr>
      <vt:lpstr>Office-tema</vt:lpstr>
      <vt:lpstr>1_Office-tema</vt:lpstr>
      <vt:lpstr>PowerPoint-presentasjon</vt:lpstr>
      <vt:lpstr>Noklus diabetesskjema</vt:lpstr>
      <vt:lpstr>Alle pasienter som har fått diagnosekode T89 eller T90 aktiverer en trigger som gjør at og følgende spørsmål dukker opp på skjermen når journal åpnes.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Kunder som har installert  diabetesskjemaet i Medrave får tilgang til Medrave sine diabetesrapporter. </vt:lpstr>
      <vt:lpstr>PowerPoint-presentasjon</vt:lpstr>
      <vt:lpstr>Velg innlogging  En kan da velge buypass, bankID eller ID-Porten. </vt:lpstr>
      <vt:lpstr>      Velg - Hovedmeny- Rapporter- Sykdom- Diabetes- Pasientliste</vt:lpstr>
      <vt:lpstr>PowerPoint-presentasjon</vt:lpstr>
      <vt:lpstr>Det kan filtreres på diabetes type</vt:lpstr>
      <vt:lpstr>Det kan filtreres på tidsintervall</vt:lpstr>
      <vt:lpstr>Det kan filtreres på lege (eier av fastlegelisten)</vt:lpstr>
      <vt:lpstr>Det kan filtreres på kjønn</vt:lpstr>
      <vt:lpstr>Her kan du sette grenseverdier for de ulike indikatorene</vt:lpstr>
      <vt:lpstr>Her kan du sortere de ulike indikatorene i stigende/synkende rekkefølge</vt:lpstr>
      <vt:lpstr>PowerPoint-presentasjon</vt:lpstr>
      <vt:lpstr>PowerPoint-presentasjon</vt:lpstr>
      <vt:lpstr>Utskrift av pasientliste</vt:lpstr>
      <vt:lpstr>Hvordan aktivere skjema på flere maskiner?</vt:lpstr>
      <vt:lpstr>Fordeler med diabetesskjema </vt:lpstr>
      <vt:lpstr>Takst for bruk av diabetesskjema</vt:lpstr>
      <vt:lpstr>2-4 ganger høyere odds for å få undersøkt  urin, føtter og øyne hos fastleger som bruker Noklus diabetesskjema*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159</cp:revision>
  <dcterms:created xsi:type="dcterms:W3CDTF">2013-08-08T11:33:56Z</dcterms:created>
  <dcterms:modified xsi:type="dcterms:W3CDTF">2025-01-27T12:47:21Z</dcterms:modified>
</cp:coreProperties>
</file>