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5"/>
  </p:notesMasterIdLst>
  <p:sldIdLst>
    <p:sldId id="256" r:id="rId3"/>
    <p:sldId id="278" r:id="rId4"/>
    <p:sldId id="283" r:id="rId5"/>
    <p:sldId id="825" r:id="rId6"/>
    <p:sldId id="260" r:id="rId7"/>
    <p:sldId id="284" r:id="rId8"/>
    <p:sldId id="826" r:id="rId9"/>
    <p:sldId id="261" r:id="rId10"/>
    <p:sldId id="290" r:id="rId11"/>
    <p:sldId id="282" r:id="rId12"/>
    <p:sldId id="824" r:id="rId13"/>
    <p:sldId id="827" r:id="rId14"/>
  </p:sldIdLst>
  <p:sldSz cx="9144000" cy="6858000" type="screen4x3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one Vonheim Madsen" initials="TVM" lastIdx="0" clrIdx="0">
    <p:extLst>
      <p:ext uri="{19B8F6BF-5375-455C-9EA6-DF929625EA0E}">
        <p15:presenceInfo xmlns:p15="http://schemas.microsoft.com/office/powerpoint/2012/main" userId="Tone Vonheim Madse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211" autoAdjust="0"/>
  </p:normalViewPr>
  <p:slideViewPr>
    <p:cSldViewPr>
      <p:cViewPr varScale="1">
        <p:scale>
          <a:sx n="72" d="100"/>
          <a:sy n="72" d="100"/>
        </p:scale>
        <p:origin x="1762" y="53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D14161-1542-4F6C-8A79-80AF3B86D7F5}" type="datetimeFigureOut">
              <a:rPr lang="nb-NO" smtClean="0"/>
              <a:t>02.04.2024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4A8EC1-4B6D-426D-ABEF-3E48A97A1F3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821108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Trykk på grønt+ tegn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4A8EC1-4B6D-426D-ABEF-3E48A97A1F34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034169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baseline="0" dirty="0"/>
          </a:p>
          <a:p>
            <a:r>
              <a:rPr lang="nb-NO" baseline="0" dirty="0"/>
              <a:t>Skjemaet er delt inn i områder/soner. Basis, Årskontroll, Arv, Behandling, Komplikasjoner, Individuelle behandlingsmål og Siste resultater.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43BF-52B2-432C-BF08-A86219B6CD69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747139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43BF-52B2-432C-BF08-A86219B6CD69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530506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43BF-52B2-432C-BF08-A86219B6CD69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673427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b="0" i="0" dirty="0">
                <a:solidFill>
                  <a:srgbClr val="1A1A1A"/>
                </a:solidFill>
                <a:effectLst/>
                <a:latin typeface="var(--font-family-secondary)"/>
              </a:rPr>
              <a:t>Blodprøveresultatene blir automatisk hentet fra laboratoriemodulen i </a:t>
            </a:r>
            <a:r>
              <a:rPr lang="nb-NO" b="0" i="0" dirty="0" err="1">
                <a:solidFill>
                  <a:srgbClr val="1A1A1A"/>
                </a:solidFill>
                <a:effectLst/>
                <a:latin typeface="var(--font-family-secondary)"/>
              </a:rPr>
              <a:t>Pridok</a:t>
            </a:r>
            <a:r>
              <a:rPr lang="nb-NO" b="0" i="0" dirty="0">
                <a:solidFill>
                  <a:srgbClr val="1A1A1A"/>
                </a:solidFill>
                <a:effectLst/>
                <a:latin typeface="var(--font-family-secondary)"/>
              </a:rPr>
              <a:t> og vises inne i fanen "Siste resultater". Dette inkluderer også høyde og vekt dersom det er registrert i laboratoriemodulen.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4A8EC1-4B6D-426D-ABEF-3E48A97A1F34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287559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43BF-52B2-432C-BF08-A86219B6CD69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998389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3743BF-52B2-432C-BF08-A86219B6CD69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82425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54408-14C3-4D76-A0F8-C2EC71BFFE49}" type="datetimeFigureOut">
              <a:rPr lang="nb-NO" smtClean="0"/>
              <a:pPr/>
              <a:t>02.04.2024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7F955-1317-41B1-BD30-C9457ACBEE21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919798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54408-14C3-4D76-A0F8-C2EC71BFFE49}" type="datetimeFigureOut">
              <a:rPr lang="nb-NO" smtClean="0"/>
              <a:pPr/>
              <a:t>02.04.2024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7F955-1317-41B1-BD30-C9457ACBEE21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940396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54408-14C3-4D76-A0F8-C2EC71BFFE49}" type="datetimeFigureOut">
              <a:rPr lang="nb-NO" smtClean="0"/>
              <a:pPr/>
              <a:t>02.04.2024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7F955-1317-41B1-BD30-C9457ACBEE21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45493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240027" y="301451"/>
            <a:ext cx="2780882" cy="3208512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6240025" y="3632185"/>
            <a:ext cx="2780882" cy="2416925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nb-NO"/>
              <a:t>Klikk for å redigere undertittelstil i malen</a:t>
            </a:r>
          </a:p>
        </p:txBody>
      </p:sp>
      <p:pic>
        <p:nvPicPr>
          <p:cNvPr id="7" name="Plassholder for innhold 3" descr="Et bilde som inneholder bord, innendørs, kopp, kaffe&#10;&#10;Automatisk generert beskrivelse">
            <a:extLst>
              <a:ext uri="{FF2B5EF4-FFF2-40B4-BE49-F238E27FC236}">
                <a16:creationId xmlns:a16="http://schemas.microsoft.com/office/drawing/2014/main" id="{68D4EE54-0F0A-C64C-AC1D-479BE49B91D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565" r="1616"/>
          <a:stretch/>
        </p:blipFill>
        <p:spPr>
          <a:xfrm>
            <a:off x="6228" y="3"/>
            <a:ext cx="5049982" cy="6402853"/>
          </a:xfrm>
          <a:prstGeom prst="rect">
            <a:avLst/>
          </a:prstGeom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80FAB80C-53F8-DA49-9D98-5F9D92D2E1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402856"/>
            <a:ext cx="9144622" cy="459565"/>
          </a:xfrm>
          <a:prstGeom prst="rect">
            <a:avLst/>
          </a:prstGeom>
        </p:spPr>
      </p:pic>
      <p:pic>
        <p:nvPicPr>
          <p:cNvPr id="9" name="Bilde 8" descr="Et bilde som inneholder tegning, klokke&#10;&#10;Automatisk generert beskrivelse">
            <a:extLst>
              <a:ext uri="{FF2B5EF4-FFF2-40B4-BE49-F238E27FC236}">
                <a16:creationId xmlns:a16="http://schemas.microsoft.com/office/drawing/2014/main" id="{BD71542A-040C-5948-871D-C62ADB6F03E9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4213738" y="4624227"/>
            <a:ext cx="533876" cy="86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0058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2097489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5733342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898577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816698" y="355602"/>
            <a:ext cx="5493936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 algn="ctr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 algn="ctr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0618417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10857314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79497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3225876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54408-14C3-4D76-A0F8-C2EC71BFFE49}" type="datetimeFigureOut">
              <a:rPr lang="nb-NO" smtClean="0"/>
              <a:pPr/>
              <a:t>02.04.2024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7F955-1317-41B1-BD30-C9457ACBEE21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037557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9913391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7" name="Bilde 6" descr="Noklus_slogan2017.png">
            <a:extLst>
              <a:ext uri="{FF2B5EF4-FFF2-40B4-BE49-F238E27FC236}">
                <a16:creationId xmlns:a16="http://schemas.microsoft.com/office/drawing/2014/main" id="{7C2DF79E-4347-E044-86F4-CDF828055B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63543" y="184670"/>
            <a:ext cx="1445164" cy="720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3064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362806" y="365125"/>
            <a:ext cx="1971675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734155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80FAB80C-53F8-DA49-9D98-5F9D92D2E13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8769"/>
          <a:stretch/>
        </p:blipFill>
        <p:spPr>
          <a:xfrm rot="5400000">
            <a:off x="-3256665" y="3256664"/>
            <a:ext cx="6858000" cy="344674"/>
          </a:xfrm>
          <a:prstGeom prst="rect">
            <a:avLst/>
          </a:prstGeom>
        </p:spPr>
      </p:pic>
      <p:pic>
        <p:nvPicPr>
          <p:cNvPr id="8" name="Bilde 7" descr="Noklus_slogan2017.png">
            <a:extLst>
              <a:ext uri="{FF2B5EF4-FFF2-40B4-BE49-F238E27FC236}">
                <a16:creationId xmlns:a16="http://schemas.microsoft.com/office/drawing/2014/main" id="{7C2DF79E-4347-E044-86F4-CDF828055B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7759787" y="5500712"/>
            <a:ext cx="1926885" cy="54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01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54408-14C3-4D76-A0F8-C2EC71BFFE49}" type="datetimeFigureOut">
              <a:rPr lang="nb-NO" smtClean="0"/>
              <a:pPr/>
              <a:t>02.04.2024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7F955-1317-41B1-BD30-C9457ACBEE21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736193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54408-14C3-4D76-A0F8-C2EC71BFFE49}" type="datetimeFigureOut">
              <a:rPr lang="nb-NO" smtClean="0"/>
              <a:pPr/>
              <a:t>02.04.2024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7F955-1317-41B1-BD30-C9457ACBEE21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456852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54408-14C3-4D76-A0F8-C2EC71BFFE49}" type="datetimeFigureOut">
              <a:rPr lang="nb-NO" smtClean="0"/>
              <a:pPr/>
              <a:t>02.04.2024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7F955-1317-41B1-BD30-C9457ACBEE21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928073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54408-14C3-4D76-A0F8-C2EC71BFFE49}" type="datetimeFigureOut">
              <a:rPr lang="nb-NO" smtClean="0"/>
              <a:pPr/>
              <a:t>02.04.2024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7F955-1317-41B1-BD30-C9457ACBEE21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632564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54408-14C3-4D76-A0F8-C2EC71BFFE49}" type="datetimeFigureOut">
              <a:rPr lang="nb-NO" smtClean="0"/>
              <a:pPr/>
              <a:t>02.04.2024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7F955-1317-41B1-BD30-C9457ACBEE21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843081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54408-14C3-4D76-A0F8-C2EC71BFFE49}" type="datetimeFigureOut">
              <a:rPr lang="nb-NO" smtClean="0"/>
              <a:pPr/>
              <a:t>02.04.2024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7F955-1317-41B1-BD30-C9457ACBEE21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413182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54408-14C3-4D76-A0F8-C2EC71BFFE49}" type="datetimeFigureOut">
              <a:rPr lang="nb-NO" smtClean="0"/>
              <a:pPr/>
              <a:t>02.04.2024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7F955-1317-41B1-BD30-C9457ACBEE21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871486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54408-14C3-4D76-A0F8-C2EC71BFFE49}" type="datetimeFigureOut">
              <a:rPr lang="nb-NO" smtClean="0"/>
              <a:pPr/>
              <a:t>02.04.2024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37F955-1317-41B1-BD30-C9457ACBEE21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21861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628651" y="365128"/>
            <a:ext cx="677196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pic>
        <p:nvPicPr>
          <p:cNvPr id="7" name="Bilde 6" descr="Noklus_slogan2017.png">
            <a:extLst>
              <a:ext uri="{FF2B5EF4-FFF2-40B4-BE49-F238E27FC236}">
                <a16:creationId xmlns:a16="http://schemas.microsoft.com/office/drawing/2014/main" id="{7C2DF79E-4347-E044-86F4-CDF828055B0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86650" y="230191"/>
            <a:ext cx="1445164" cy="720259"/>
          </a:xfrm>
          <a:prstGeom prst="rect">
            <a:avLst/>
          </a:prstGeom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80FAB80C-53F8-DA49-9D98-5F9D92D2E13B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-622" y="6398438"/>
            <a:ext cx="9144622" cy="459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817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cid:image001.png@01DA68C8.63B25370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pubmed.ncbi.nlm.nih.gov/30343522/" TargetMode="External"/><Relationship Id="rId2" Type="http://schemas.openxmlformats.org/officeDocument/2006/relationships/hyperlink" Target="https://www.primary-care-diabetes.com/article/S1751-9918(20)30334-X/fulltext" TargetMode="External"/><Relationship Id="rId1" Type="http://schemas.openxmlformats.org/officeDocument/2006/relationships/slideLayout" Target="../slideLayouts/slideLayout13.xml"/><Relationship Id="rId6" Type="http://schemas.openxmlformats.org/officeDocument/2006/relationships/image" Target="cid:image001.png@01DA68C8.63B25370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hjelp.pridok.no/nb/articles/8989192-noklus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cid:image001.png@01DA68C8.63B25370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cid:image001.png@01DA68C8.63B25370" TargetMode="Externa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cid:image001.png@01DA68C8.63B25370" TargetMode="Externa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cid:image001.png@01DA68C8.63B25370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cid:image001.png@01DA68C8.63B25370" TargetMode="Externa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cid:image001.png@01DA68C8.63B25370" TargetMode="Externa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cid:image001.png@01DA68C8.63B25370" TargetMode="Externa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cid:image001.png@01DA68C8.63B25370" TargetMode="Externa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cid:image001.png@01DA68C8.63B2537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toma\AppData\Local\Microsoft\Windows\Temporary Internet Files\Content.IE5\EPA970SI\MC900439359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280613"/>
            <a:ext cx="2088232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79512" y="296652"/>
            <a:ext cx="8712968" cy="3312368"/>
          </a:xfrm>
        </p:spPr>
        <p:txBody>
          <a:bodyPr>
            <a:normAutofit/>
          </a:bodyPr>
          <a:lstStyle/>
          <a:p>
            <a:pPr>
              <a:spcBef>
                <a:spcPct val="0"/>
              </a:spcBef>
            </a:pPr>
            <a:r>
              <a:rPr lang="nb-NO" sz="4400" b="1" dirty="0">
                <a:solidFill>
                  <a:schemeClr val="tx1">
                    <a:lumMod val="50000"/>
                    <a:lumOff val="50000"/>
                  </a:schemeClr>
                </a:solidFill>
                <a:ea typeface="+mj-ea"/>
                <a:cs typeface="+mj-cs"/>
              </a:rPr>
              <a:t>Noklus årskontroll i </a:t>
            </a:r>
            <a:r>
              <a:rPr lang="nb-NO" sz="4400" b="1" dirty="0" err="1">
                <a:solidFill>
                  <a:schemeClr val="tx1">
                    <a:lumMod val="50000"/>
                    <a:lumOff val="50000"/>
                  </a:schemeClr>
                </a:solidFill>
                <a:ea typeface="+mj-ea"/>
                <a:cs typeface="+mj-cs"/>
              </a:rPr>
              <a:t>Pridok</a:t>
            </a:r>
            <a:endParaRPr lang="nb-NO" sz="4400" b="1" dirty="0">
              <a:solidFill>
                <a:schemeClr val="tx1">
                  <a:lumMod val="50000"/>
                  <a:lumOff val="50000"/>
                </a:schemeClr>
              </a:solidFill>
              <a:ea typeface="+mj-ea"/>
              <a:cs typeface="+mj-cs"/>
            </a:endParaRPr>
          </a:p>
        </p:txBody>
      </p:sp>
      <p:pic>
        <p:nvPicPr>
          <p:cNvPr id="2" name="Bilde 1">
            <a:extLst>
              <a:ext uri="{FF2B5EF4-FFF2-40B4-BE49-F238E27FC236}">
                <a16:creationId xmlns:a16="http://schemas.microsoft.com/office/drawing/2014/main" id="{078070AB-3F36-53C6-39F4-8A29C126F1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005064"/>
            <a:ext cx="9144000" cy="2971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7276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796950"/>
          </a:xfrm>
        </p:spPr>
        <p:txBody>
          <a:bodyPr/>
          <a:lstStyle/>
          <a:p>
            <a:pPr algn="l"/>
            <a:r>
              <a:rPr lang="nb-NO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Noklus årskontroll i </a:t>
            </a:r>
            <a:r>
              <a:rPr lang="nb-NO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Pridok</a:t>
            </a:r>
            <a:endParaRPr lang="nb-NO" b="1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67544" y="1821249"/>
            <a:ext cx="8229600" cy="420933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nb-NO" sz="2200" dirty="0"/>
              <a:t>Gir oversikt over behandling 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b-NO" sz="2200" dirty="0"/>
              <a:t>Gir oversikt over risiko for senskader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b-NO" sz="2200" dirty="0"/>
              <a:t>Gir oversikt over sykdomsutvikling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b-NO" sz="2200" dirty="0"/>
              <a:t>Anbefalt i nasjonal faglig retningslinje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b-NO" sz="2200" dirty="0"/>
              <a:t>Egen takst for oppstart og bruk</a:t>
            </a:r>
            <a:br>
              <a:rPr lang="nb-NO" sz="2200" dirty="0"/>
            </a:br>
            <a:r>
              <a:rPr lang="nb-NO" sz="2200" dirty="0"/>
              <a:t>(105-førstegangsutfylling og 100- senere års utfylling).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b-NO" sz="2200" dirty="0"/>
              <a:t>Det opprettes et nytt «dokument» hver gang det opprettes nytt skjema av Noklus årskontroll, så man kan helt fint hente opp alle tidligere utfylte skjema.</a:t>
            </a:r>
          </a:p>
          <a:p>
            <a:endParaRPr lang="nb-NO" dirty="0"/>
          </a:p>
        </p:txBody>
      </p:sp>
      <p:pic>
        <p:nvPicPr>
          <p:cNvPr id="4" name="Bilde 3" descr="Et bilde som inneholder Grafikk, logo, Font, grafisk design&#10;&#10;Automatisk generert beskrivelse">
            <a:extLst>
              <a:ext uri="{FF2B5EF4-FFF2-40B4-BE49-F238E27FC236}">
                <a16:creationId xmlns:a16="http://schemas.microsoft.com/office/drawing/2014/main" id="{F87FAD50-D07F-CCC9-7E67-4D8AB62CAF4E}"/>
              </a:ext>
            </a:extLst>
          </p:cNvPr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805264"/>
            <a:ext cx="670560" cy="6705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937362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0C4214B-CE9D-F2F8-7BBD-C763D8BB6E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b-NO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Noklus sender ut årlige tilbakemeldingsrapporter til alle fastleger som benytter Noklus årskontroll.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F79512E-67AD-780F-1D14-88B840B65A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sz="1800" dirty="0"/>
              <a:t>Årlige tilbakemeldingsrapporter gir leger som bruker Noklus årskontroll oversikt på kvalitet i egen praksis.</a:t>
            </a:r>
          </a:p>
          <a:p>
            <a:r>
              <a:rPr lang="nb-NO" sz="1800" dirty="0"/>
              <a:t>Forskning viser at bruk av skjema gir bedre kvalitet på diabetesomsorgen. Se artikler om dette her:  </a:t>
            </a:r>
            <a:r>
              <a:rPr lang="nb-NO" sz="1800" dirty="0">
                <a:hlinkClick r:id="rId2"/>
              </a:rPr>
              <a:t>https://www.primary-care-diabetes.com/article/S1751-9918(20)30334-X/fulltext</a:t>
            </a:r>
            <a:r>
              <a:rPr lang="nb-NO" sz="1800" dirty="0"/>
              <a:t>  </a:t>
            </a:r>
            <a:r>
              <a:rPr lang="nb-NO" sz="1800" dirty="0">
                <a:hlinkClick r:id="rId3"/>
              </a:rPr>
              <a:t>https://pubmed.ncbi.nlm.nih.gov/30343522</a:t>
            </a:r>
            <a:r>
              <a:rPr lang="nb-NO" dirty="0">
                <a:hlinkClick r:id="rId3"/>
              </a:rPr>
              <a:t>/</a:t>
            </a:r>
            <a:r>
              <a:rPr lang="nb-NO" dirty="0"/>
              <a:t> 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/>
              <a:t>                                                                                                   </a:t>
            </a:r>
          </a:p>
          <a:p>
            <a:pPr marL="0" indent="0">
              <a:buNone/>
            </a:pPr>
            <a:endParaRPr lang="nb-NO" dirty="0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FDAEFE6F-E4B0-33D3-9C8E-102D364EEC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2040" y="3284984"/>
            <a:ext cx="3384376" cy="2808312"/>
          </a:xfrm>
          <a:prstGeom prst="rect">
            <a:avLst/>
          </a:prstGeom>
        </p:spPr>
      </p:pic>
      <p:pic>
        <p:nvPicPr>
          <p:cNvPr id="5" name="Bilde 4" descr="Et bilde som inneholder Grafikk, logo, Font, grafisk design&#10;&#10;Automatisk generert beskrivelse">
            <a:extLst>
              <a:ext uri="{FF2B5EF4-FFF2-40B4-BE49-F238E27FC236}">
                <a16:creationId xmlns:a16="http://schemas.microsoft.com/office/drawing/2014/main" id="{50FD1C5D-2AF6-0C2D-424F-28807D278906}"/>
              </a:ext>
            </a:extLst>
          </p:cNvPr>
          <p:cNvPicPr>
            <a:picLocks noChangeAspect="1"/>
          </p:cNvPicPr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370" y="5506403"/>
            <a:ext cx="670560" cy="6705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50598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95256C8-30DA-674C-01CA-EB60FD27D4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4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Oppsummering Noklus årskontroll  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D0D7BB1-1AAE-9508-E16D-FA571288EB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060847"/>
            <a:ext cx="7886700" cy="3384377"/>
          </a:xfrm>
        </p:spPr>
        <p:txBody>
          <a:bodyPr/>
          <a:lstStyle/>
          <a:p>
            <a:r>
              <a:rPr lang="nb-NO" sz="1800" dirty="0"/>
              <a:t>Noklus årskontroll er fullintegrert i journalsystemet til </a:t>
            </a:r>
            <a:r>
              <a:rPr lang="nb-NO" sz="1800" dirty="0" err="1"/>
              <a:t>Pridok</a:t>
            </a:r>
            <a:endParaRPr lang="nb-NO" sz="1800" dirty="0"/>
          </a:p>
          <a:p>
            <a:endParaRPr lang="nb-NO" sz="1800" dirty="0"/>
          </a:p>
          <a:p>
            <a:r>
              <a:rPr lang="nb-NO" sz="1800" dirty="0"/>
              <a:t>Trykk på send etter hver konsultasjon der du har endret noe i skjemaet. Du kan også sende inn skjema selv om det ikke er helt ferdig utfylt. </a:t>
            </a:r>
          </a:p>
          <a:p>
            <a:endParaRPr lang="nb-NO" sz="1800" dirty="0"/>
          </a:p>
          <a:p>
            <a:r>
              <a:rPr lang="nb-NO" sz="1800" dirty="0"/>
              <a:t>Få oversikt over kvalitet i egen praksis med Noklus årskontroll  </a:t>
            </a:r>
          </a:p>
          <a:p>
            <a:endParaRPr lang="nb-NO" sz="1800" dirty="0"/>
          </a:p>
          <a:p>
            <a:r>
              <a:rPr lang="nb-NO" sz="1800" dirty="0"/>
              <a:t>Lenke til hjelpeside: </a:t>
            </a:r>
            <a:r>
              <a:rPr lang="nb-NO" sz="18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https://hjelp.pridok.no/nb/articles/8989192-noklus</a:t>
            </a:r>
            <a:r>
              <a:rPr lang="nb-NO" sz="1800" dirty="0"/>
              <a:t> </a:t>
            </a:r>
          </a:p>
          <a:p>
            <a:endParaRPr lang="nb-NO" dirty="0"/>
          </a:p>
          <a:p>
            <a:endParaRPr lang="nb-NO" dirty="0"/>
          </a:p>
        </p:txBody>
      </p:sp>
      <p:pic>
        <p:nvPicPr>
          <p:cNvPr id="4" name="Bilde 3" descr="Et bilde som inneholder Grafikk, logo, Font, grafisk design&#10;&#10;Automatisk generert beskrivelse">
            <a:extLst>
              <a:ext uri="{FF2B5EF4-FFF2-40B4-BE49-F238E27FC236}">
                <a16:creationId xmlns:a16="http://schemas.microsoft.com/office/drawing/2014/main" id="{CFA8F115-FDDD-49D6-E99B-3732F3A44728}"/>
              </a:ext>
            </a:extLst>
          </p:cNvPr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370" y="5373216"/>
            <a:ext cx="670560" cy="6705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388582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323528" y="270290"/>
            <a:ext cx="8280920" cy="1080120"/>
          </a:xfrm>
        </p:spPr>
        <p:txBody>
          <a:bodyPr>
            <a:normAutofit/>
          </a:bodyPr>
          <a:lstStyle/>
          <a:p>
            <a:r>
              <a:rPr lang="nb-NO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Times New Roman" panose="02020603050405020304" pitchFamily="18" charset="0"/>
              </a:rPr>
              <a:t>Åpning av Noklus årskontroll</a:t>
            </a:r>
            <a:endParaRPr lang="nb-NO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5" name="TekstSylinder 14">
            <a:extLst>
              <a:ext uri="{FF2B5EF4-FFF2-40B4-BE49-F238E27FC236}">
                <a16:creationId xmlns:a16="http://schemas.microsoft.com/office/drawing/2014/main" id="{EB07492A-20B5-7727-FC72-F40EE78DC0A7}"/>
              </a:ext>
            </a:extLst>
          </p:cNvPr>
          <p:cNvSpPr txBox="1"/>
          <p:nvPr/>
        </p:nvSpPr>
        <p:spPr>
          <a:xfrm>
            <a:off x="1079553" y="1144993"/>
            <a:ext cx="302433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dirty="0"/>
              <a:t>Hent opp pasienten. Trykk på grønt + tegn og skjemaet åpner seg på høyre side</a:t>
            </a:r>
          </a:p>
          <a:p>
            <a:endParaRPr lang="nb-NO" dirty="0"/>
          </a:p>
        </p:txBody>
      </p:sp>
      <p:pic>
        <p:nvPicPr>
          <p:cNvPr id="1034" name="Picture 10">
            <a:extLst>
              <a:ext uri="{FF2B5EF4-FFF2-40B4-BE49-F238E27FC236}">
                <a16:creationId xmlns:a16="http://schemas.microsoft.com/office/drawing/2014/main" id="{61C8709D-1B59-5D88-2EC7-16906E98D3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225112"/>
            <a:ext cx="7200800" cy="3487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Bilde 2" descr="Et bilde som inneholder Grafikk, logo, Font, grafisk design&#10;&#10;Automatisk generert beskrivelse">
            <a:extLst>
              <a:ext uri="{FF2B5EF4-FFF2-40B4-BE49-F238E27FC236}">
                <a16:creationId xmlns:a16="http://schemas.microsoft.com/office/drawing/2014/main" id="{BF48F383-958C-7636-A648-5D7D5F398753}"/>
              </a:ext>
            </a:extLst>
          </p:cNvPr>
          <p:cNvPicPr>
            <a:picLocks noChangeAspect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917150"/>
            <a:ext cx="670560" cy="6705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957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5">
            <a:extLst>
              <a:ext uri="{FF2B5EF4-FFF2-40B4-BE49-F238E27FC236}">
                <a16:creationId xmlns:a16="http://schemas.microsoft.com/office/drawing/2014/main" id="{FB30BCEE-5F30-F024-E3E1-0840C64B5B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43608" y="280479"/>
            <a:ext cx="7262546" cy="61926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llipse 2">
            <a:extLst>
              <a:ext uri="{FF2B5EF4-FFF2-40B4-BE49-F238E27FC236}">
                <a16:creationId xmlns:a16="http://schemas.microsoft.com/office/drawing/2014/main" id="{6149A555-3556-2DA3-8756-6C333BBBC8E7}"/>
              </a:ext>
            </a:extLst>
          </p:cNvPr>
          <p:cNvSpPr/>
          <p:nvPr/>
        </p:nvSpPr>
        <p:spPr>
          <a:xfrm>
            <a:off x="6084168" y="332656"/>
            <a:ext cx="1656184" cy="7200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5" name="Rett pilkobling 4">
            <a:extLst>
              <a:ext uri="{FF2B5EF4-FFF2-40B4-BE49-F238E27FC236}">
                <a16:creationId xmlns:a16="http://schemas.microsoft.com/office/drawing/2014/main" id="{FE04618C-630C-DC6B-CCBD-E45EF2B6FA88}"/>
              </a:ext>
            </a:extLst>
          </p:cNvPr>
          <p:cNvCxnSpPr>
            <a:cxnSpLocks/>
            <a:stCxn id="3" idx="5"/>
          </p:cNvCxnSpPr>
          <p:nvPr/>
        </p:nvCxnSpPr>
        <p:spPr>
          <a:xfrm>
            <a:off x="7497809" y="947283"/>
            <a:ext cx="674591" cy="72008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kstSylinder 5">
            <a:extLst>
              <a:ext uri="{FF2B5EF4-FFF2-40B4-BE49-F238E27FC236}">
                <a16:creationId xmlns:a16="http://schemas.microsoft.com/office/drawing/2014/main" id="{996843C5-7F64-4BD8-E443-C435A35B5EB7}"/>
              </a:ext>
            </a:extLst>
          </p:cNvPr>
          <p:cNvSpPr txBox="1"/>
          <p:nvPr/>
        </p:nvSpPr>
        <p:spPr>
          <a:xfrm>
            <a:off x="6660232" y="1667363"/>
            <a:ext cx="2330775" cy="138499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nb-NO" sz="1200" dirty="0"/>
              <a:t>Trykk på send etter hver konsultasjon der du har endret noe i skjemaet. Tilbakemeldingsrapportene baserer seg alltid på verdiene fra det siste skjemaet som sendes inn hvert år i registeret. </a:t>
            </a:r>
            <a:endParaRPr lang="en-US" sz="1200" dirty="0"/>
          </a:p>
        </p:txBody>
      </p:sp>
      <p:pic>
        <p:nvPicPr>
          <p:cNvPr id="7" name="Bilde 6" descr="Et bilde som inneholder Grafikk, logo, Font, grafisk design&#10;&#10;Automatisk generert beskrivelse">
            <a:extLst>
              <a:ext uri="{FF2B5EF4-FFF2-40B4-BE49-F238E27FC236}">
                <a16:creationId xmlns:a16="http://schemas.microsoft.com/office/drawing/2014/main" id="{3693A685-2C22-8221-A31A-8FEEF8820224}"/>
              </a:ext>
            </a:extLst>
          </p:cNvPr>
          <p:cNvPicPr>
            <a:picLocks noChangeAspect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877272"/>
            <a:ext cx="670560" cy="6705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856217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244DDB4-5114-06D4-5A65-6FBAB77F8A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1636" y="764705"/>
            <a:ext cx="5728637" cy="4320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1800" b="0" i="0" dirty="0">
                <a:solidFill>
                  <a:srgbClr val="1A1A1A"/>
                </a:solidFill>
                <a:effectLst/>
              </a:rPr>
              <a:t>Feltet "Type diabetes" fylles ut automatisk.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  <a:p>
            <a:endParaRPr lang="nb-NO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5390D223-346B-BFB3-6D84-B5D130F1FC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268761"/>
            <a:ext cx="6984776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Bilde 1" descr="Et bilde som inneholder Grafikk, logo, Font, grafisk design&#10;&#10;Automatisk generert beskrivelse">
            <a:extLst>
              <a:ext uri="{FF2B5EF4-FFF2-40B4-BE49-F238E27FC236}">
                <a16:creationId xmlns:a16="http://schemas.microsoft.com/office/drawing/2014/main" id="{C7E87C28-2D4B-5429-365B-9BF5794107CE}"/>
              </a:ext>
            </a:extLst>
          </p:cNvPr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805264"/>
            <a:ext cx="670560" cy="6705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959276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5">
            <a:extLst>
              <a:ext uri="{FF2B5EF4-FFF2-40B4-BE49-F238E27FC236}">
                <a16:creationId xmlns:a16="http://schemas.microsoft.com/office/drawing/2014/main" id="{456FDC30-8613-4239-E057-843FF744AB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4128" y="138644"/>
            <a:ext cx="6755744" cy="5872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kstSylinder 3"/>
          <p:cNvSpPr txBox="1"/>
          <p:nvPr/>
        </p:nvSpPr>
        <p:spPr>
          <a:xfrm>
            <a:off x="1259632" y="6016744"/>
            <a:ext cx="7488832" cy="64633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nb-NO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De gjenværende feltene under «Basis» må legges inn manuelt. Opplysningene forblir uendret inntil det eventuelt gjøres en endring.</a:t>
            </a:r>
          </a:p>
        </p:txBody>
      </p:sp>
      <p:cxnSp>
        <p:nvCxnSpPr>
          <p:cNvPr id="10" name="Rett linje 9"/>
          <p:cNvCxnSpPr>
            <a:cxnSpLocks/>
          </p:cNvCxnSpPr>
          <p:nvPr/>
        </p:nvCxnSpPr>
        <p:spPr>
          <a:xfrm flipV="1">
            <a:off x="1259632" y="1312370"/>
            <a:ext cx="641568" cy="46991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Bilde 5" descr="Et bilde som inneholder Grafikk, logo, Font, grafisk design&#10;&#10;Automatisk generert beskrivelse">
            <a:extLst>
              <a:ext uri="{FF2B5EF4-FFF2-40B4-BE49-F238E27FC236}">
                <a16:creationId xmlns:a16="http://schemas.microsoft.com/office/drawing/2014/main" id="{1DA2B62F-1243-96B4-DF91-8170B8AA76C3}"/>
              </a:ext>
            </a:extLst>
          </p:cNvPr>
          <p:cNvPicPr>
            <a:picLocks noChangeAspect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877272"/>
            <a:ext cx="670560" cy="6705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61278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Bilde 5">
            <a:extLst>
              <a:ext uri="{FF2B5EF4-FFF2-40B4-BE49-F238E27FC236}">
                <a16:creationId xmlns:a16="http://schemas.microsoft.com/office/drawing/2014/main" id="{5338BB8B-B198-F91E-6C79-C767AF3B13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3" y="188643"/>
            <a:ext cx="6741824" cy="5895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kstSylinder 8"/>
          <p:cNvSpPr txBox="1"/>
          <p:nvPr/>
        </p:nvSpPr>
        <p:spPr>
          <a:xfrm>
            <a:off x="7589758" y="941702"/>
            <a:ext cx="16627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b-NO" b="1" dirty="0">
              <a:solidFill>
                <a:srgbClr val="FF0000"/>
              </a:solidFill>
            </a:endParaRPr>
          </a:p>
        </p:txBody>
      </p:sp>
      <p:sp>
        <p:nvSpPr>
          <p:cNvPr id="7" name="Bildeforklaring med linje 1 6"/>
          <p:cNvSpPr/>
          <p:nvPr/>
        </p:nvSpPr>
        <p:spPr>
          <a:xfrm>
            <a:off x="899592" y="6083845"/>
            <a:ext cx="7776864" cy="714520"/>
          </a:xfrm>
          <a:prstGeom prst="borderCallout1">
            <a:avLst>
              <a:gd name="adj1" fmla="val -2283"/>
              <a:gd name="adj2" fmla="val 133"/>
              <a:gd name="adj3" fmla="val -491493"/>
              <a:gd name="adj4" fmla="val 9220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b-NO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Opplysningene som legges inn i feltene under «Årskontroll» nullstilles 1. januar hvert år, med unntak av feltet « Røykestatus» og «Siste øyelege-us. eller øyefoto»</a:t>
            </a:r>
          </a:p>
        </p:txBody>
      </p:sp>
      <p:pic>
        <p:nvPicPr>
          <p:cNvPr id="2" name="Bilde 1" descr="Et bilde som inneholder Grafikk, logo, Font, grafisk design&#10;&#10;Automatisk generert beskrivelse">
            <a:extLst>
              <a:ext uri="{FF2B5EF4-FFF2-40B4-BE49-F238E27FC236}">
                <a16:creationId xmlns:a16="http://schemas.microsoft.com/office/drawing/2014/main" id="{936AD39D-2C71-FCDC-E918-826EFBEB4418}"/>
              </a:ext>
            </a:extLst>
          </p:cNvPr>
          <p:cNvPicPr>
            <a:picLocks noChangeAspect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477" y="5770545"/>
            <a:ext cx="670560" cy="6705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311975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11809C0-A8D3-9088-BAFA-D97FB96D83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nb-NO" dirty="0"/>
            </a:b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44CDC2B-7704-9D57-C5C2-950D889BA3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/>
          <a:lstStyle/>
          <a:p>
            <a:r>
              <a:rPr lang="nb-NO" dirty="0" err="1"/>
              <a:t>Bb</a:t>
            </a:r>
            <a:endParaRPr lang="nb-NO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EA4FEE8B-ADA5-064E-803F-4746C58DB3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836713"/>
            <a:ext cx="7560840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Sylinder 3">
            <a:extLst>
              <a:ext uri="{FF2B5EF4-FFF2-40B4-BE49-F238E27FC236}">
                <a16:creationId xmlns:a16="http://schemas.microsoft.com/office/drawing/2014/main" id="{31BBEC99-0F15-51D2-5A09-38329920E22B}"/>
              </a:ext>
            </a:extLst>
          </p:cNvPr>
          <p:cNvSpPr txBox="1"/>
          <p:nvPr/>
        </p:nvSpPr>
        <p:spPr>
          <a:xfrm>
            <a:off x="3419872" y="4838617"/>
            <a:ext cx="4968552" cy="1200329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nb-NO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Blodprøveresultatene blir automatisk hentet fra laboratoriemodulen og vises inne i fanen « Siste resultater». Dette inkluderer også høyde og vekt dersom det er registrert i laboratoriemodulen.</a:t>
            </a:r>
          </a:p>
        </p:txBody>
      </p:sp>
      <p:cxnSp>
        <p:nvCxnSpPr>
          <p:cNvPr id="6" name="Rett linje 5">
            <a:extLst>
              <a:ext uri="{FF2B5EF4-FFF2-40B4-BE49-F238E27FC236}">
                <a16:creationId xmlns:a16="http://schemas.microsoft.com/office/drawing/2014/main" id="{5C9D527D-B4C1-06F6-7BFC-17D83D77B526}"/>
              </a:ext>
            </a:extLst>
          </p:cNvPr>
          <p:cNvCxnSpPr>
            <a:cxnSpLocks/>
          </p:cNvCxnSpPr>
          <p:nvPr/>
        </p:nvCxnSpPr>
        <p:spPr>
          <a:xfrm>
            <a:off x="1763688" y="1298918"/>
            <a:ext cx="1656184" cy="3600885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Bilde 6" descr="Et bilde som inneholder Grafikk, logo, Font, grafisk design&#10;&#10;Automatisk generert beskrivelse">
            <a:extLst>
              <a:ext uri="{FF2B5EF4-FFF2-40B4-BE49-F238E27FC236}">
                <a16:creationId xmlns:a16="http://schemas.microsoft.com/office/drawing/2014/main" id="{470B502D-82BD-AFE8-3426-7093DA72BA2D}"/>
              </a:ext>
            </a:extLst>
          </p:cNvPr>
          <p:cNvPicPr>
            <a:picLocks noChangeAspect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917015"/>
            <a:ext cx="670560" cy="6705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554144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2">
            <a:extLst>
              <a:ext uri="{FF2B5EF4-FFF2-40B4-BE49-F238E27FC236}">
                <a16:creationId xmlns:a16="http://schemas.microsoft.com/office/drawing/2014/main" id="{59FB6B96-1FD2-4D94-B2CE-3CF97AE2D8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18" t="20807" r="1318" b="-4815"/>
          <a:stretch/>
        </p:blipFill>
        <p:spPr bwMode="auto">
          <a:xfrm>
            <a:off x="683568" y="522197"/>
            <a:ext cx="7776864" cy="5246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kstSylinder 6"/>
          <p:cNvSpPr txBox="1"/>
          <p:nvPr/>
        </p:nvSpPr>
        <p:spPr>
          <a:xfrm>
            <a:off x="905248" y="5768595"/>
            <a:ext cx="8131247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nb-NO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Medikamenter ligger under fanen behandling. Disse hentes automatisk ut fra journalsystemets medikamentmodul første gang skjemaet benyttes. Seinere oppdateres de ved knappen «oppdater faste legemidler i bruk».</a:t>
            </a:r>
          </a:p>
        </p:txBody>
      </p:sp>
      <p:sp>
        <p:nvSpPr>
          <p:cNvPr id="4" name="Ellipse 3"/>
          <p:cNvSpPr/>
          <p:nvPr/>
        </p:nvSpPr>
        <p:spPr>
          <a:xfrm>
            <a:off x="865088" y="2016089"/>
            <a:ext cx="1584176" cy="345638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00AFDB"/>
              </a:solidFill>
            </a:endParaRPr>
          </a:p>
        </p:txBody>
      </p:sp>
      <p:cxnSp>
        <p:nvCxnSpPr>
          <p:cNvPr id="6" name="Rett linje 5"/>
          <p:cNvCxnSpPr>
            <a:cxnSpLocks/>
          </p:cNvCxnSpPr>
          <p:nvPr/>
        </p:nvCxnSpPr>
        <p:spPr>
          <a:xfrm flipH="1">
            <a:off x="905248" y="5185352"/>
            <a:ext cx="282376" cy="58324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Bilde 8" descr="Et bilde som inneholder Grafikk, logo, Font, grafisk design&#10;&#10;Automatisk generert beskrivelse">
            <a:extLst>
              <a:ext uri="{FF2B5EF4-FFF2-40B4-BE49-F238E27FC236}">
                <a16:creationId xmlns:a16="http://schemas.microsoft.com/office/drawing/2014/main" id="{84DD703C-A98D-5BCE-695D-F753D84CE445}"/>
              </a:ext>
            </a:extLst>
          </p:cNvPr>
          <p:cNvPicPr>
            <a:picLocks noChangeAspect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48" y="5796760"/>
            <a:ext cx="670560" cy="6705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210928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7">
            <a:extLst>
              <a:ext uri="{FF2B5EF4-FFF2-40B4-BE49-F238E27FC236}">
                <a16:creationId xmlns:a16="http://schemas.microsoft.com/office/drawing/2014/main" id="{76992FEC-6EF5-4300-95ED-2DFDD2CA96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88640"/>
            <a:ext cx="5295900" cy="562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ktangel 2">
            <a:extLst>
              <a:ext uri="{FF2B5EF4-FFF2-40B4-BE49-F238E27FC236}">
                <a16:creationId xmlns:a16="http://schemas.microsoft.com/office/drawing/2014/main" id="{CA3B25E4-4B88-4FAC-B3C3-3EAA7FC6E813}"/>
              </a:ext>
            </a:extLst>
          </p:cNvPr>
          <p:cNvSpPr/>
          <p:nvPr/>
        </p:nvSpPr>
        <p:spPr>
          <a:xfrm>
            <a:off x="1691680" y="5842337"/>
            <a:ext cx="6912768" cy="923330"/>
          </a:xfrm>
          <a:prstGeom prst="rect">
            <a:avLst/>
          </a:prstGeom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nb-NO" dirty="0">
                <a:solidFill>
                  <a:schemeClr val="tx1">
                    <a:lumMod val="50000"/>
                    <a:lumOff val="50000"/>
                  </a:schemeClr>
                </a:solidFill>
              </a:rPr>
              <a:t>Koronar hjertesykdom og hjerneslag hentes automatisk fra journalen. De andre komplikasjonene legges inn manuelt. Komplikasjoner blir liggende i skjemaet til de endres.</a:t>
            </a:r>
          </a:p>
        </p:txBody>
      </p:sp>
      <p:pic>
        <p:nvPicPr>
          <p:cNvPr id="2" name="Bilde 1" descr="Et bilde som inneholder Grafikk, logo, Font, grafisk design&#10;&#10;Automatisk generert beskrivelse">
            <a:extLst>
              <a:ext uri="{FF2B5EF4-FFF2-40B4-BE49-F238E27FC236}">
                <a16:creationId xmlns:a16="http://schemas.microsoft.com/office/drawing/2014/main" id="{E08E1ADB-FD8E-11A3-1DF7-D15B92D4C8BC}"/>
              </a:ext>
            </a:extLst>
          </p:cNvPr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272" y="5968722"/>
            <a:ext cx="670560" cy="6705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692530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-tema">
  <a:themeElements>
    <a:clrScheme name="Egendefinert 9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00AFDB"/>
      </a:accent1>
      <a:accent2>
        <a:srgbClr val="C1D82F"/>
      </a:accent2>
      <a:accent3>
        <a:srgbClr val="54B948"/>
      </a:accent3>
      <a:accent4>
        <a:srgbClr val="B6B8BA"/>
      </a:accent4>
      <a:accent5>
        <a:srgbClr val="2B2E34"/>
      </a:accent5>
      <a:accent6>
        <a:srgbClr val="FFFFFF"/>
      </a:accent6>
      <a:hlink>
        <a:srgbClr val="0070C0"/>
      </a:hlink>
      <a:folHlink>
        <a:srgbClr val="C000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sjon2" id="{0759CCBC-DE13-4C7F-9B75-2B049A030B3B}" vid="{47670F60-269B-4E8D-B3C0-EFCD6E4D05AF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1069</TotalTime>
  <Words>479</Words>
  <Application>Microsoft Office PowerPoint</Application>
  <PresentationFormat>Skjermfremvisning (4:3)</PresentationFormat>
  <Paragraphs>44</Paragraphs>
  <Slides>12</Slides>
  <Notes>7</Notes>
  <HiddenSlides>0</HiddenSlides>
  <MMClips>0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2</vt:i4>
      </vt:variant>
      <vt:variant>
        <vt:lpstr>Lysbildetitler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var(--font-family-secondary)</vt:lpstr>
      <vt:lpstr>Wingdings</vt:lpstr>
      <vt:lpstr>Office-tema</vt:lpstr>
      <vt:lpstr>1_Office-tema</vt:lpstr>
      <vt:lpstr>PowerPoint-presentasjon</vt:lpstr>
      <vt:lpstr>Åpning av Noklus årskontroll</vt:lpstr>
      <vt:lpstr>PowerPoint-presentasjon</vt:lpstr>
      <vt:lpstr>PowerPoint-presentasjon</vt:lpstr>
      <vt:lpstr>PowerPoint-presentasjon</vt:lpstr>
      <vt:lpstr>PowerPoint-presentasjon</vt:lpstr>
      <vt:lpstr> </vt:lpstr>
      <vt:lpstr>PowerPoint-presentasjon</vt:lpstr>
      <vt:lpstr>PowerPoint-presentasjon</vt:lpstr>
      <vt:lpstr>Noklus årskontroll i Pridok</vt:lpstr>
      <vt:lpstr>Noklus sender ut årlige tilbakemeldingsrapporter til alle fastleger som benytter Noklus årskontroll.</vt:lpstr>
      <vt:lpstr>Oppsummering Noklus årskontroll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Diabetesforum 2013</dc:title>
  <dc:creator>Tone Vonheim Madsen</dc:creator>
  <cp:lastModifiedBy>Janniche Ingebrigtsen</cp:lastModifiedBy>
  <cp:revision>158</cp:revision>
  <dcterms:created xsi:type="dcterms:W3CDTF">2013-08-08T11:33:56Z</dcterms:created>
  <dcterms:modified xsi:type="dcterms:W3CDTF">2024-04-02T10:47:31Z</dcterms:modified>
</cp:coreProperties>
</file>